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Questrial" charset="1" panose="02000000000000000000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  <p:embeddedFont>
      <p:font typeface="Poppins Italics" charset="1" panose="00000500000000000000"/>
      <p:regular r:id="rId15"/>
    </p:embeddedFont>
    <p:embeddedFont>
      <p:font typeface="Poppins Bold Italics" charset="1" panose="00000800000000000000"/>
      <p:regular r:id="rId16"/>
    </p:embeddedFont>
    <p:embeddedFont>
      <p:font typeface="Poppins Thin" charset="1" panose="00000300000000000000"/>
      <p:regular r:id="rId17"/>
    </p:embeddedFont>
    <p:embeddedFont>
      <p:font typeface="Poppins Thin Italics" charset="1" panose="00000300000000000000"/>
      <p:regular r:id="rId18"/>
    </p:embeddedFont>
    <p:embeddedFont>
      <p:font typeface="Poppins Extra-Light" charset="1" panose="00000300000000000000"/>
      <p:regular r:id="rId19"/>
    </p:embeddedFont>
    <p:embeddedFont>
      <p:font typeface="Poppins Extra-Light Italics" charset="1" panose="00000300000000000000"/>
      <p:regular r:id="rId20"/>
    </p:embeddedFont>
    <p:embeddedFont>
      <p:font typeface="Poppins Light" charset="1" panose="00000400000000000000"/>
      <p:regular r:id="rId21"/>
    </p:embeddedFont>
    <p:embeddedFont>
      <p:font typeface="Poppins Light Italics" charset="1" panose="000004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 Medium Italics" charset="1" panose="00000600000000000000"/>
      <p:regular r:id="rId24"/>
    </p:embeddedFont>
    <p:embeddedFont>
      <p:font typeface="Poppins Semi-Bold" charset="1" panose="00000700000000000000"/>
      <p:regular r:id="rId25"/>
    </p:embeddedFont>
    <p:embeddedFont>
      <p:font typeface="Poppins Semi-Bold Italics" charset="1" panose="00000700000000000000"/>
      <p:regular r:id="rId26"/>
    </p:embeddedFont>
    <p:embeddedFont>
      <p:font typeface="Poppins Ultra-Bold" charset="1" panose="00000900000000000000"/>
      <p:regular r:id="rId27"/>
    </p:embeddedFont>
    <p:embeddedFont>
      <p:font typeface="Poppins Ultra-Bold Italics" charset="1" panose="00000900000000000000"/>
      <p:regular r:id="rId28"/>
    </p:embeddedFont>
    <p:embeddedFont>
      <p:font typeface="Poppins Heavy" charset="1" panose="00000A00000000000000"/>
      <p:regular r:id="rId29"/>
    </p:embeddedFont>
    <p:embeddedFont>
      <p:font typeface="Poppins Heavy Italics" charset="1" panose="00000A00000000000000"/>
      <p:regular r:id="rId30"/>
    </p:embeddedFont>
    <p:embeddedFont>
      <p:font typeface="Clear Sans" charset="1" panose="020B0503030202020304"/>
      <p:regular r:id="rId31"/>
    </p:embeddedFont>
    <p:embeddedFont>
      <p:font typeface="Clear Sans Bold" charset="1" panose="020B0803030202020304"/>
      <p:regular r:id="rId32"/>
    </p:embeddedFont>
    <p:embeddedFont>
      <p:font typeface="Clear Sans Italics" charset="1" panose="020B0503030202090304"/>
      <p:regular r:id="rId33"/>
    </p:embeddedFont>
    <p:embeddedFont>
      <p:font typeface="Clear Sans Bold Italics" charset="1" panose="020B0803030202090304"/>
      <p:regular r:id="rId34"/>
    </p:embeddedFont>
    <p:embeddedFont>
      <p:font typeface="Clear Sans Thin" charset="1" panose="020B0203030202020304"/>
      <p:regular r:id="rId35"/>
    </p:embeddedFont>
    <p:embeddedFont>
      <p:font typeface="Clear Sans Light" charset="1" panose="020B0303030202020304"/>
      <p:regular r:id="rId36"/>
    </p:embeddedFont>
    <p:embeddedFont>
      <p:font typeface="Clear Sans Medium" charset="1" panose="020B0603030202020304"/>
      <p:regular r:id="rId37"/>
    </p:embeddedFont>
    <p:embeddedFont>
      <p:font typeface="Clear Sans Medium Italics" charset="1" panose="020B06030302020903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jpe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1.jpeg" Type="http://schemas.openxmlformats.org/officeDocument/2006/relationships/image"/><Relationship Id="rId20" Target="../media/image23.png" Type="http://schemas.openxmlformats.org/officeDocument/2006/relationships/image"/><Relationship Id="rId21" Target="../media/image24.svg" Type="http://schemas.openxmlformats.org/officeDocument/2006/relationships/image"/><Relationship Id="rId22" Target="../media/image25.png" Type="http://schemas.openxmlformats.org/officeDocument/2006/relationships/image"/><Relationship Id="rId23" Target="../media/image26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1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jpe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0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93030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1688" y="265814"/>
            <a:ext cx="6697644" cy="1607434"/>
          </a:xfrm>
          <a:custGeom>
            <a:avLst/>
            <a:gdLst/>
            <a:ahLst/>
            <a:cxnLst/>
            <a:rect r="r" b="b" t="t" l="l"/>
            <a:pathLst>
              <a:path h="1607434" w="6697644">
                <a:moveTo>
                  <a:pt x="0" y="0"/>
                </a:moveTo>
                <a:lnTo>
                  <a:pt x="6697643" y="0"/>
                </a:lnTo>
                <a:lnTo>
                  <a:pt x="6697643" y="1607434"/>
                </a:lnTo>
                <a:lnTo>
                  <a:pt x="0" y="16074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47411" y="6814919"/>
            <a:ext cx="2134545" cy="3130665"/>
          </a:xfrm>
          <a:custGeom>
            <a:avLst/>
            <a:gdLst/>
            <a:ahLst/>
            <a:cxnLst/>
            <a:rect r="r" b="b" t="t" l="l"/>
            <a:pathLst>
              <a:path h="3130665" w="2134545">
                <a:moveTo>
                  <a:pt x="0" y="0"/>
                </a:moveTo>
                <a:lnTo>
                  <a:pt x="2134545" y="0"/>
                </a:lnTo>
                <a:lnTo>
                  <a:pt x="2134545" y="3130665"/>
                </a:lnTo>
                <a:lnTo>
                  <a:pt x="0" y="31306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89279" y="3714595"/>
            <a:ext cx="3632130" cy="2641549"/>
          </a:xfrm>
          <a:custGeom>
            <a:avLst/>
            <a:gdLst/>
            <a:ahLst/>
            <a:cxnLst/>
            <a:rect r="r" b="b" t="t" l="l"/>
            <a:pathLst>
              <a:path h="2641549" w="3632130">
                <a:moveTo>
                  <a:pt x="0" y="0"/>
                </a:moveTo>
                <a:lnTo>
                  <a:pt x="3632130" y="0"/>
                </a:lnTo>
                <a:lnTo>
                  <a:pt x="3632130" y="2641549"/>
                </a:lnTo>
                <a:lnTo>
                  <a:pt x="0" y="2641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107244" y="265814"/>
            <a:ext cx="3282268" cy="3691713"/>
          </a:xfrm>
          <a:custGeom>
            <a:avLst/>
            <a:gdLst/>
            <a:ahLst/>
            <a:cxnLst/>
            <a:rect r="r" b="b" t="t" l="l"/>
            <a:pathLst>
              <a:path h="3691713" w="3282268">
                <a:moveTo>
                  <a:pt x="0" y="0"/>
                </a:moveTo>
                <a:lnTo>
                  <a:pt x="3282268" y="0"/>
                </a:lnTo>
                <a:lnTo>
                  <a:pt x="3282268" y="3691713"/>
                </a:lnTo>
                <a:lnTo>
                  <a:pt x="0" y="3691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19851" y="6748229"/>
            <a:ext cx="3965074" cy="2746715"/>
          </a:xfrm>
          <a:custGeom>
            <a:avLst/>
            <a:gdLst/>
            <a:ahLst/>
            <a:cxnLst/>
            <a:rect r="r" b="b" t="t" l="l"/>
            <a:pathLst>
              <a:path h="2746715" w="3965074">
                <a:moveTo>
                  <a:pt x="0" y="0"/>
                </a:moveTo>
                <a:lnTo>
                  <a:pt x="3965074" y="0"/>
                </a:lnTo>
                <a:lnTo>
                  <a:pt x="3965074" y="2746715"/>
                </a:lnTo>
                <a:lnTo>
                  <a:pt x="0" y="27467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87089" y="3962659"/>
            <a:ext cx="2442875" cy="3117358"/>
          </a:xfrm>
          <a:custGeom>
            <a:avLst/>
            <a:gdLst/>
            <a:ahLst/>
            <a:cxnLst/>
            <a:rect r="r" b="b" t="t" l="l"/>
            <a:pathLst>
              <a:path h="3117358" w="2442875">
                <a:moveTo>
                  <a:pt x="0" y="0"/>
                </a:moveTo>
                <a:lnTo>
                  <a:pt x="2442875" y="0"/>
                </a:lnTo>
                <a:lnTo>
                  <a:pt x="2442875" y="3117359"/>
                </a:lnTo>
                <a:lnTo>
                  <a:pt x="0" y="311735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8448" y="123597"/>
            <a:ext cx="2663398" cy="4114800"/>
          </a:xfrm>
          <a:custGeom>
            <a:avLst/>
            <a:gdLst/>
            <a:ahLst/>
            <a:cxnLst/>
            <a:rect r="r" b="b" t="t" l="l"/>
            <a:pathLst>
              <a:path h="4114800" w="2663398">
                <a:moveTo>
                  <a:pt x="0" y="0"/>
                </a:moveTo>
                <a:lnTo>
                  <a:pt x="2663398" y="0"/>
                </a:lnTo>
                <a:lnTo>
                  <a:pt x="26633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00829" y="3731467"/>
            <a:ext cx="2002033" cy="3016762"/>
          </a:xfrm>
          <a:custGeom>
            <a:avLst/>
            <a:gdLst/>
            <a:ahLst/>
            <a:cxnLst/>
            <a:rect r="r" b="b" t="t" l="l"/>
            <a:pathLst>
              <a:path h="3016762" w="2002033">
                <a:moveTo>
                  <a:pt x="0" y="0"/>
                </a:moveTo>
                <a:lnTo>
                  <a:pt x="2002034" y="0"/>
                </a:lnTo>
                <a:lnTo>
                  <a:pt x="2002034" y="3016762"/>
                </a:lnTo>
                <a:lnTo>
                  <a:pt x="0" y="301676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609215" y="7223298"/>
            <a:ext cx="2313906" cy="2313906"/>
          </a:xfrm>
          <a:custGeom>
            <a:avLst/>
            <a:gdLst/>
            <a:ahLst/>
            <a:cxnLst/>
            <a:rect r="r" b="b" t="t" l="l"/>
            <a:pathLst>
              <a:path h="2313906" w="2313906">
                <a:moveTo>
                  <a:pt x="0" y="0"/>
                </a:moveTo>
                <a:lnTo>
                  <a:pt x="2313907" y="0"/>
                </a:lnTo>
                <a:lnTo>
                  <a:pt x="2313907" y="2313906"/>
                </a:lnTo>
                <a:lnTo>
                  <a:pt x="0" y="231390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2180218"/>
            <a:ext cx="6808029" cy="489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8599" spc="-214">
                <a:solidFill>
                  <a:srgbClr val="FFFFFF"/>
                </a:solidFill>
                <a:latin typeface="Poppins Ultra-Bold"/>
              </a:rPr>
              <a:t>Está pronto para falar sobre viagem</a:t>
            </a:r>
            <a:r>
              <a:rPr lang="en-US" sz="8599" spc="-214">
                <a:solidFill>
                  <a:srgbClr val="C33C43"/>
                </a:solidFill>
                <a:latin typeface="Poppins Ultra-Bold"/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2466" y="518457"/>
            <a:ext cx="13460624" cy="129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8599" spc="-214">
                <a:solidFill>
                  <a:srgbClr val="FFFFFF"/>
                </a:solidFill>
                <a:latin typeface="Poppins Bold"/>
              </a:rPr>
              <a:t>Considerações finais</a:t>
            </a:r>
            <a:r>
              <a:rPr lang="en-US" sz="8599" spc="-214">
                <a:solidFill>
                  <a:srgbClr val="FF3131"/>
                </a:solidFill>
                <a:latin typeface="Poppins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99786"/>
            <a:ext cx="10918403" cy="1935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87"/>
              </a:lnSpc>
            </a:pPr>
            <a:r>
              <a:rPr lang="en-US" sz="2591">
                <a:solidFill>
                  <a:srgbClr val="FFFFFF"/>
                </a:solidFill>
                <a:latin typeface="Poppins"/>
              </a:rPr>
              <a:t>*A Travel Data foi uma empresa ficticia criada no intuito de entregar o projeto em grupo do Módulo 2, desde já informamos que a empresa, logotipo e a pesquisa criada não fazem parte de uma empresa verdadeira.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21591"/>
            <a:ext cx="10041395" cy="123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7"/>
              </a:lnSpc>
            </a:pPr>
            <a:r>
              <a:rPr lang="en-US" sz="4252" spc="850">
                <a:solidFill>
                  <a:srgbClr val="FFFFFF"/>
                </a:solidFill>
                <a:latin typeface="Poppins Ultra-Bold"/>
              </a:rPr>
              <a:t>FORMAÇÃO EM ANÁLISE DE DADOS</a:t>
            </a:r>
            <a:r>
              <a:rPr lang="en-US" sz="4252" spc="850">
                <a:solidFill>
                  <a:srgbClr val="FF3131"/>
                </a:solidFill>
                <a:latin typeface="Poppins Ultra-Bold"/>
              </a:rPr>
              <a:t> - </a:t>
            </a:r>
            <a:r>
              <a:rPr lang="en-US" sz="4252" spc="850">
                <a:solidFill>
                  <a:srgbClr val="FF3131"/>
                </a:solidFill>
                <a:latin typeface="Poppins Light"/>
              </a:rPr>
              <a:t>SENAC/RESILIA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2466" y="7252023"/>
            <a:ext cx="5017654" cy="129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9"/>
              </a:lnSpc>
            </a:pPr>
            <a:r>
              <a:rPr lang="en-US" sz="8599" spc="-214">
                <a:solidFill>
                  <a:srgbClr val="FFFFFF"/>
                </a:solidFill>
                <a:latin typeface="Poppins Bold"/>
              </a:rPr>
              <a:t>GRUPO </a:t>
            </a:r>
            <a:r>
              <a:rPr lang="en-US" sz="8599" spc="-214">
                <a:solidFill>
                  <a:srgbClr val="FF3131"/>
                </a:solidFill>
                <a:latin typeface="Poppins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70095" y="4821168"/>
            <a:ext cx="5181302" cy="64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7"/>
              </a:lnSpc>
              <a:spcBef>
                <a:spcPct val="0"/>
              </a:spcBef>
            </a:pPr>
            <a:r>
              <a:rPr lang="en-US" sz="4260" spc="-106">
                <a:solidFill>
                  <a:srgbClr val="FFFFFF"/>
                </a:solidFill>
                <a:latin typeface="Poppins Light"/>
              </a:rPr>
              <a:t>PROFESSORA SIMONE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0596" y="6099597"/>
            <a:ext cx="12546807" cy="360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HUDSON CEZAR DOS SANTOS GUEDES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LMA GONÇALVES DA ROCHA OLIVEIRA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STEPHANE DO NASCIMENTO MARTINIANO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ARTHUR DE OLIVEIRA MACHADO</a:t>
            </a:r>
          </a:p>
          <a:p>
            <a:pPr algn="ctr">
              <a:lnSpc>
                <a:spcPts val="3155"/>
              </a:lnSpc>
            </a:pPr>
          </a:p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868" spc="-71">
                <a:solidFill>
                  <a:srgbClr val="FFFFFF"/>
                </a:solidFill>
                <a:latin typeface="Poppins Light"/>
              </a:rPr>
              <a:t>ERICK NOGUEIRA LOPES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93030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8449917" cy="2027980"/>
          </a:xfrm>
          <a:custGeom>
            <a:avLst/>
            <a:gdLst/>
            <a:ahLst/>
            <a:cxnLst/>
            <a:rect r="r" b="b" t="t" l="l"/>
            <a:pathLst>
              <a:path h="2027980" w="8449917">
                <a:moveTo>
                  <a:pt x="0" y="0"/>
                </a:moveTo>
                <a:lnTo>
                  <a:pt x="8449917" y="0"/>
                </a:lnTo>
                <a:lnTo>
                  <a:pt x="8449917" y="2027980"/>
                </a:lnTo>
                <a:lnTo>
                  <a:pt x="0" y="2027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47411" y="6814919"/>
            <a:ext cx="2134545" cy="3130665"/>
          </a:xfrm>
          <a:custGeom>
            <a:avLst/>
            <a:gdLst/>
            <a:ahLst/>
            <a:cxnLst/>
            <a:rect r="r" b="b" t="t" l="l"/>
            <a:pathLst>
              <a:path h="3130665" w="2134545">
                <a:moveTo>
                  <a:pt x="0" y="0"/>
                </a:moveTo>
                <a:lnTo>
                  <a:pt x="2134545" y="0"/>
                </a:lnTo>
                <a:lnTo>
                  <a:pt x="2134545" y="3130665"/>
                </a:lnTo>
                <a:lnTo>
                  <a:pt x="0" y="3130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07244" y="265814"/>
            <a:ext cx="3282268" cy="3691713"/>
          </a:xfrm>
          <a:custGeom>
            <a:avLst/>
            <a:gdLst/>
            <a:ahLst/>
            <a:cxnLst/>
            <a:rect r="r" b="b" t="t" l="l"/>
            <a:pathLst>
              <a:path h="3691713" w="3282268">
                <a:moveTo>
                  <a:pt x="0" y="0"/>
                </a:moveTo>
                <a:lnTo>
                  <a:pt x="3282268" y="0"/>
                </a:lnTo>
                <a:lnTo>
                  <a:pt x="3282268" y="3691713"/>
                </a:lnTo>
                <a:lnTo>
                  <a:pt x="0" y="3691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19851" y="6748229"/>
            <a:ext cx="3965074" cy="2746715"/>
          </a:xfrm>
          <a:custGeom>
            <a:avLst/>
            <a:gdLst/>
            <a:ahLst/>
            <a:cxnLst/>
            <a:rect r="r" b="b" t="t" l="l"/>
            <a:pathLst>
              <a:path h="2746715" w="3965074">
                <a:moveTo>
                  <a:pt x="0" y="0"/>
                </a:moveTo>
                <a:lnTo>
                  <a:pt x="3965074" y="0"/>
                </a:lnTo>
                <a:lnTo>
                  <a:pt x="3965074" y="2746715"/>
                </a:lnTo>
                <a:lnTo>
                  <a:pt x="0" y="2746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27272" y="4053068"/>
            <a:ext cx="2442875" cy="3117358"/>
          </a:xfrm>
          <a:custGeom>
            <a:avLst/>
            <a:gdLst/>
            <a:ahLst/>
            <a:cxnLst/>
            <a:rect r="r" b="b" t="t" l="l"/>
            <a:pathLst>
              <a:path h="3117358" w="2442875">
                <a:moveTo>
                  <a:pt x="0" y="0"/>
                </a:moveTo>
                <a:lnTo>
                  <a:pt x="2442875" y="0"/>
                </a:lnTo>
                <a:lnTo>
                  <a:pt x="2442875" y="3117358"/>
                </a:lnTo>
                <a:lnTo>
                  <a:pt x="0" y="31173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38448" y="123597"/>
            <a:ext cx="2663398" cy="4114800"/>
          </a:xfrm>
          <a:custGeom>
            <a:avLst/>
            <a:gdLst/>
            <a:ahLst/>
            <a:cxnLst/>
            <a:rect r="r" b="b" t="t" l="l"/>
            <a:pathLst>
              <a:path h="4114800" w="2663398">
                <a:moveTo>
                  <a:pt x="0" y="0"/>
                </a:moveTo>
                <a:lnTo>
                  <a:pt x="2663398" y="0"/>
                </a:lnTo>
                <a:lnTo>
                  <a:pt x="26633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00829" y="3798156"/>
            <a:ext cx="2002033" cy="3016762"/>
          </a:xfrm>
          <a:custGeom>
            <a:avLst/>
            <a:gdLst/>
            <a:ahLst/>
            <a:cxnLst/>
            <a:rect r="r" b="b" t="t" l="l"/>
            <a:pathLst>
              <a:path h="3016762" w="2002033">
                <a:moveTo>
                  <a:pt x="0" y="0"/>
                </a:moveTo>
                <a:lnTo>
                  <a:pt x="2002034" y="0"/>
                </a:lnTo>
                <a:lnTo>
                  <a:pt x="2002034" y="3016763"/>
                </a:lnTo>
                <a:lnTo>
                  <a:pt x="0" y="30167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09215" y="7223298"/>
            <a:ext cx="2313906" cy="2313906"/>
          </a:xfrm>
          <a:custGeom>
            <a:avLst/>
            <a:gdLst/>
            <a:ahLst/>
            <a:cxnLst/>
            <a:rect r="r" b="b" t="t" l="l"/>
            <a:pathLst>
              <a:path h="2313906" w="2313906">
                <a:moveTo>
                  <a:pt x="0" y="0"/>
                </a:moveTo>
                <a:lnTo>
                  <a:pt x="2313907" y="0"/>
                </a:lnTo>
                <a:lnTo>
                  <a:pt x="2313907" y="2313906"/>
                </a:lnTo>
                <a:lnTo>
                  <a:pt x="0" y="231390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9913" y="4053068"/>
            <a:ext cx="12465012" cy="239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319"/>
              </a:lnSpc>
            </a:pPr>
            <a:r>
              <a:rPr lang="en-US" sz="15744" spc="-393">
                <a:solidFill>
                  <a:srgbClr val="FFFFFF"/>
                </a:solidFill>
                <a:latin typeface="Poppins Ultra-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50744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35972" y="2191486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Índice</a:t>
            </a:r>
            <a:r>
              <a:rPr lang="en-US" sz="9200" spc="-230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33208" y="3375126"/>
            <a:ext cx="8491228" cy="624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3. QUEM SOMOS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4. DADOS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5. IMPORTANCIA DO PLANEJAMENTO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6. TRAVEL DATA NO MUNDO DO TURISMO PARA VIAJANTES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7. ACESSIBILIDADE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8. TRAVEL DATA NO MUNDO DO TURISMO PARA EMPRESAS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9. COMO NOSSA PESQUISA FOI FEITA</a:t>
            </a:r>
          </a:p>
          <a:p>
            <a:pPr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10. CONSIDERAÇÕES FINAIS.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93526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62002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-85444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4780" cy="56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723565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0" y="0"/>
                </a:moveTo>
                <a:lnTo>
                  <a:pt x="657935" y="0"/>
                </a:lnTo>
                <a:lnTo>
                  <a:pt x="657935" y="519768"/>
                </a:lnTo>
                <a:lnTo>
                  <a:pt x="0" y="51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7634533" y="768816"/>
            <a:ext cx="657935" cy="519768"/>
          </a:xfrm>
          <a:custGeom>
            <a:avLst/>
            <a:gdLst/>
            <a:ahLst/>
            <a:cxnLst/>
            <a:rect r="r" b="b" t="t" l="l"/>
            <a:pathLst>
              <a:path h="519768" w="657935">
                <a:moveTo>
                  <a:pt x="657934" y="519768"/>
                </a:moveTo>
                <a:lnTo>
                  <a:pt x="0" y="519768"/>
                </a:lnTo>
                <a:lnTo>
                  <a:pt x="0" y="0"/>
                </a:lnTo>
                <a:lnTo>
                  <a:pt x="657934" y="0"/>
                </a:lnTo>
                <a:lnTo>
                  <a:pt x="657934" y="5197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475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65435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06009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24995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39" y="0"/>
                </a:lnTo>
                <a:lnTo>
                  <a:pt x="3400039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03599" y="3863849"/>
            <a:ext cx="3400039" cy="2559302"/>
          </a:xfrm>
          <a:custGeom>
            <a:avLst/>
            <a:gdLst/>
            <a:ahLst/>
            <a:cxnLst/>
            <a:rect r="r" b="b" t="t" l="l"/>
            <a:pathLst>
              <a:path h="2559302" w="3400039">
                <a:moveTo>
                  <a:pt x="0" y="0"/>
                </a:moveTo>
                <a:lnTo>
                  <a:pt x="3400040" y="0"/>
                </a:lnTo>
                <a:lnTo>
                  <a:pt x="3400040" y="2559302"/>
                </a:lnTo>
                <a:lnTo>
                  <a:pt x="0" y="2559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065098" y="3160383"/>
            <a:ext cx="3000714" cy="3000702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6458" r="0" b="-16458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355025" y="3160383"/>
            <a:ext cx="3000714" cy="3000702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6928" t="0" r="-6928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703262" y="3160383"/>
            <a:ext cx="3000714" cy="3000702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224657" y="3160383"/>
            <a:ext cx="3000714" cy="3000702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-964" r="0" b="-964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4805672" y="3160383"/>
            <a:ext cx="3000714" cy="3000702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0" t="-5315" r="0" b="-531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982707" y="327957"/>
            <a:ext cx="11303651" cy="113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0"/>
              </a:lnSpc>
            </a:pPr>
            <a:r>
              <a:rPr lang="en-US" sz="6264">
                <a:solidFill>
                  <a:srgbClr val="FFFFFF"/>
                </a:solidFill>
                <a:latin typeface="Poppins Bold Italics"/>
              </a:rPr>
              <a:t>Quem Somos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42757" y="6458222"/>
            <a:ext cx="2845396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Ilma Gonçalves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0343" y="6458222"/>
            <a:ext cx="2845396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Hudson Cesar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73362" y="6458222"/>
            <a:ext cx="2923055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Stephane Nascimento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02316" y="6458222"/>
            <a:ext cx="2845396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Arthur Machado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017647" y="6458222"/>
            <a:ext cx="2576763" cy="146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FFFFFF"/>
                </a:solidFill>
                <a:latin typeface="Questrial"/>
              </a:rPr>
              <a:t>Erick Lopes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0585" y="8132037"/>
            <a:ext cx="3064910" cy="399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4">
                <a:solidFill>
                  <a:srgbClr val="FF3131"/>
                </a:solidFill>
                <a:latin typeface="Questrial"/>
              </a:rPr>
              <a:t>Pessoa Co-facilitadora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40695" y="7999881"/>
            <a:ext cx="2649520" cy="68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1940">
                <a:solidFill>
                  <a:srgbClr val="FF3131"/>
                </a:solidFill>
                <a:latin typeface="Questrial"/>
              </a:rPr>
              <a:t>Pessoa Gestora de Conhecimento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65474" y="7999881"/>
            <a:ext cx="3512812" cy="6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94">
                <a:solidFill>
                  <a:srgbClr val="FF3131"/>
                </a:solidFill>
                <a:latin typeface="Questrial"/>
              </a:rPr>
              <a:t>Pessoa Gestora de Gente e Engajamento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68608" y="8023935"/>
            <a:ext cx="3512812" cy="33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94">
                <a:solidFill>
                  <a:srgbClr val="FF3131"/>
                </a:solidFill>
                <a:latin typeface="Questrial"/>
              </a:rPr>
              <a:t>Pessoa Colaboradora 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49623" y="8031687"/>
            <a:ext cx="3512812" cy="33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1894">
                <a:solidFill>
                  <a:srgbClr val="FF3131"/>
                </a:solidFill>
                <a:latin typeface="Questrial"/>
              </a:rPr>
              <a:t>Pessoa Colaboradora II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9333331"/>
            <a:ext cx="8894985" cy="20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7"/>
              </a:lnSpc>
            </a:pPr>
            <a:r>
              <a:rPr lang="en-US" sz="1126">
                <a:solidFill>
                  <a:srgbClr val="FFFFFF"/>
                </a:solidFill>
                <a:latin typeface="Questrial"/>
              </a:rPr>
              <a:t>*A Travel Data é uma empresa ficticia, criada no intuito de dar contexto a criação do código no Módulo 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05336" y="1507678"/>
            <a:ext cx="15277329" cy="155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3">
                <a:solidFill>
                  <a:srgbClr val="FFFFFF"/>
                </a:solidFill>
                <a:latin typeface="Questrial"/>
              </a:rPr>
              <a:t>Nós da Travel Data criamos esta pesquisa para saber com que frequência os brasileirros costumam viajam e para onde gostam de ir quando viajam.</a:t>
            </a:r>
          </a:p>
          <a:p>
            <a:pPr algn="ctr">
              <a:lnSpc>
                <a:spcPts val="4135"/>
              </a:lnSpc>
            </a:pPr>
            <a:r>
              <a:rPr lang="en-US" sz="2953">
                <a:solidFill>
                  <a:srgbClr val="FFFFFF"/>
                </a:solidFill>
                <a:latin typeface="Questrial"/>
              </a:rPr>
              <a:t>Conheça a nossa equipe: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06614" y="1311190"/>
            <a:ext cx="5790303" cy="1666580"/>
            <a:chOff x="0" y="0"/>
            <a:chExt cx="1606712" cy="4624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06614" y="3308383"/>
            <a:ext cx="5790303" cy="1666580"/>
            <a:chOff x="0" y="0"/>
            <a:chExt cx="1606712" cy="4624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06614" y="5308338"/>
            <a:ext cx="5790303" cy="1666580"/>
            <a:chOff x="0" y="0"/>
            <a:chExt cx="1606712" cy="4624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06614" y="7309230"/>
            <a:ext cx="5790303" cy="1666580"/>
            <a:chOff x="0" y="0"/>
            <a:chExt cx="1606712" cy="4624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6712" cy="462448"/>
            </a:xfrm>
            <a:custGeom>
              <a:avLst/>
              <a:gdLst/>
              <a:ahLst/>
              <a:cxnLst/>
              <a:rect r="r" b="b" t="t" l="l"/>
              <a:pathLst>
                <a:path h="462448" w="1606712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FF3131">
                <a:alpha val="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5209179">
            <a:off x="-4054531" y="-1672245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6608294"/>
            <a:ext cx="6268469" cy="77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4"/>
              </a:lnSpc>
            </a:pPr>
            <a:r>
              <a:rPr lang="en-US" sz="2777" spc="-69">
                <a:solidFill>
                  <a:srgbClr val="FFFFFF"/>
                </a:solidFill>
                <a:latin typeface="Clear Sans Bold"/>
              </a:rPr>
              <a:t>As perguntas da nossa pesquisa se resumem em: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655666"/>
            <a:ext cx="52316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FF3131"/>
                </a:solidFill>
                <a:latin typeface="Poppins"/>
              </a:rPr>
              <a:t>DADOS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99658" y="1470648"/>
            <a:ext cx="4804214" cy="1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FF3131"/>
                </a:solidFill>
                <a:latin typeface="Poppins Semi-Bold"/>
              </a:rPr>
              <a:t>200.000</a:t>
            </a:r>
            <a:r>
              <a:rPr lang="en-US" sz="4485" spc="-112">
                <a:solidFill>
                  <a:srgbClr val="89FFDB"/>
                </a:solidFill>
                <a:latin typeface="Poppins Semi-Bold"/>
              </a:rPr>
              <a:t> </a:t>
            </a:r>
            <a:r>
              <a:rPr lang="en-US" sz="4485" spc="-112">
                <a:solidFill>
                  <a:srgbClr val="FFFFFF"/>
                </a:solidFill>
                <a:latin typeface="Poppins Bold"/>
              </a:rPr>
              <a:t>Entrevistados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10540" y="5474784"/>
            <a:ext cx="4260987" cy="1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FF3131"/>
                </a:solidFill>
                <a:latin typeface="Poppins Semi-Bold"/>
              </a:rPr>
              <a:t>34%</a:t>
            </a:r>
            <a:r>
              <a:rPr lang="en-US" sz="4485" spc="-112">
                <a:solidFill>
                  <a:srgbClr val="FFFFFF"/>
                </a:solidFill>
                <a:latin typeface="Poppins Semi-Bold"/>
              </a:rPr>
              <a:t> Viajou para o exterior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10540" y="3578669"/>
            <a:ext cx="4782450" cy="1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4485" spc="-112">
                <a:solidFill>
                  <a:srgbClr val="FF3131"/>
                </a:solidFill>
                <a:latin typeface="Poppins Semi-Bold"/>
              </a:rPr>
              <a:t>42% </a:t>
            </a:r>
            <a:r>
              <a:rPr lang="en-US" sz="4485" spc="-112">
                <a:solidFill>
                  <a:srgbClr val="FFFFFF"/>
                </a:solidFill>
                <a:latin typeface="Poppins Semi-Bold"/>
              </a:rPr>
              <a:t>Gostam de viajar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70251" y="7575510"/>
            <a:ext cx="5856954" cy="114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4"/>
              </a:lnSpc>
            </a:pPr>
            <a:r>
              <a:rPr lang="en-US" sz="4004" spc="-100">
                <a:solidFill>
                  <a:srgbClr val="FF3131"/>
                </a:solidFill>
                <a:latin typeface="Poppins Bold"/>
              </a:rPr>
              <a:t>24%</a:t>
            </a:r>
            <a:r>
              <a:rPr lang="en-US" sz="4004" spc="-100">
                <a:solidFill>
                  <a:srgbClr val="89FFDB"/>
                </a:solidFill>
                <a:latin typeface="Poppins Bold"/>
              </a:rPr>
              <a:t> </a:t>
            </a:r>
            <a:r>
              <a:rPr lang="en-US" sz="4004" spc="-100">
                <a:solidFill>
                  <a:srgbClr val="FFFFFF"/>
                </a:solidFill>
                <a:latin typeface="Poppins Bold"/>
              </a:rPr>
              <a:t>Não se planejam para viajar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28750" y="3995802"/>
            <a:ext cx="9265683" cy="1312536"/>
            <a:chOff x="0" y="0"/>
            <a:chExt cx="12354244" cy="1750048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12354244" cy="1750048"/>
              <a:chOff x="0" y="0"/>
              <a:chExt cx="15938500" cy="225777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12700" y="0"/>
                <a:ext cx="7912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7912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close/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close/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close/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8013700" y="0"/>
                <a:ext cx="52451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52451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</a:path>
                </a:pathLst>
              </a:custGeom>
              <a:solidFill>
                <a:srgbClr val="C33C43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1028700" y="7653355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Você gosta de viajar?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8336084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 Você já viajou para outro país?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8932425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 Você costuma viajar em família?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50742" y="7595619"/>
            <a:ext cx="4910792" cy="32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Você se planeja para fazer uma viagem?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50742" y="8154366"/>
            <a:ext cx="4910792" cy="62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Quando você viaja você gosta de lugares com praia?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50742" y="8946240"/>
            <a:ext cx="4910792" cy="62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2175" spc="-54">
                <a:solidFill>
                  <a:srgbClr val="FFFFFF"/>
                </a:solidFill>
                <a:latin typeface="Questrial"/>
              </a:rPr>
              <a:t>Você gosta de viajar para lugares com cachoeira?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141590" y="329740"/>
            <a:ext cx="6171500" cy="118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7"/>
              </a:lnSpc>
            </a:pPr>
            <a:r>
              <a:rPr lang="en-US" sz="2734" spc="-68">
                <a:solidFill>
                  <a:srgbClr val="FFFFFF"/>
                </a:solidFill>
                <a:latin typeface="Poppins"/>
              </a:rPr>
              <a:t>Entrevistamos Brasileiros em todas as regiões do Brasil, e tivemos esses resultados: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91219" y="1028700"/>
            <a:ext cx="8441307" cy="7842742"/>
          </a:xfrm>
          <a:custGeom>
            <a:avLst/>
            <a:gdLst/>
            <a:ahLst/>
            <a:cxnLst/>
            <a:rect r="r" b="b" t="t" l="l"/>
            <a:pathLst>
              <a:path h="7842742" w="8441307">
                <a:moveTo>
                  <a:pt x="0" y="0"/>
                </a:moveTo>
                <a:lnTo>
                  <a:pt x="8441307" y="0"/>
                </a:lnTo>
                <a:lnTo>
                  <a:pt x="8441307" y="7842742"/>
                </a:lnTo>
                <a:lnTo>
                  <a:pt x="0" y="784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09824"/>
            <a:ext cx="13925038" cy="584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A importância do planejamento de viagens é indiscutível. A Travel Data, especializada em dados de viagens, ressalta que 24% dos brasileiros não se preparam adequadamente antes de uma viagem, o que é preocupante.</a:t>
            </a:r>
          </a:p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O planejamento permite evitar surpresas desagradáveis, otimizar o tempo no destino e garantir a segurança. Ao escolher destinos, acomodações e atrações com antecedência, os viajantes podem evitar orçamentos estourados e problemas de disponibilidade. Além disso, o planejamento ajuda a estar ciente de requisitos legais, como vistos e vacinações.</a:t>
            </a:r>
          </a:p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Ao planejar com antecedência, é possível aproveitar ao máximo o tempo disponível, explorando as atrações e mergulhando na cultura local de maneira eficiente. Além disso, a organização prévia contribui para uma viagem mais segura, permitindo que os viajantes estejam preparados para lidar com situações imprevistas.</a:t>
            </a:r>
          </a:p>
          <a:p>
            <a:pPr>
              <a:lnSpc>
                <a:spcPts val="2881"/>
              </a:lnSpc>
            </a:pPr>
            <a:r>
              <a:rPr lang="en-US" sz="1920">
                <a:solidFill>
                  <a:srgbClr val="FFFFFF"/>
                </a:solidFill>
                <a:latin typeface="Poppins"/>
              </a:rPr>
              <a:t>Portanto, é fundamental conscientizar os viajantes sobre a importância do planejamento. Planejar não é apenas uma etapa necessária, mas um investimento em uma experiência de viagem mais agradável e segura. A estatística de 24% dos brasileiros que não se planejam ressalta a necessidade de uma mudança de mentalidade. Planejar adequadamente pode transformar uma viagem com contratempos em uma experiência memorável e sem estresse. Portanto, planeje com antecedência e desfrute de viagens responsáveis e inesquecíveis.</a:t>
            </a:r>
          </a:p>
          <a:p>
            <a:pPr>
              <a:lnSpc>
                <a:spcPts val="288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13090" y="6268587"/>
            <a:ext cx="3920282" cy="4114800"/>
          </a:xfrm>
          <a:custGeom>
            <a:avLst/>
            <a:gdLst/>
            <a:ahLst/>
            <a:cxnLst/>
            <a:rect r="r" b="b" t="t" l="l"/>
            <a:pathLst>
              <a:path h="4114800" w="3920282">
                <a:moveTo>
                  <a:pt x="0" y="0"/>
                </a:moveTo>
                <a:lnTo>
                  <a:pt x="3920282" y="0"/>
                </a:lnTo>
                <a:lnTo>
                  <a:pt x="3920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82753"/>
            <a:ext cx="11353491" cy="227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8"/>
              </a:lnSpc>
            </a:pPr>
            <a:r>
              <a:rPr lang="en-US" sz="7843" spc="-196">
                <a:solidFill>
                  <a:srgbClr val="FFFFFF"/>
                </a:solidFill>
                <a:latin typeface="Poppins Ultra-Bold"/>
              </a:rPr>
              <a:t>Importancia do planejamento</a:t>
            </a:r>
            <a:r>
              <a:rPr lang="en-US" sz="7843" spc="-196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96509" y="34098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6" y="0"/>
                </a:lnTo>
                <a:lnTo>
                  <a:pt x="14351416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09010" y="-3608525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89"/>
                </a:lnTo>
                <a:lnTo>
                  <a:pt x="0" y="816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78803" y="89736"/>
            <a:ext cx="8718704" cy="8718704"/>
          </a:xfrm>
          <a:custGeom>
            <a:avLst/>
            <a:gdLst/>
            <a:ahLst/>
            <a:cxnLst/>
            <a:rect r="r" b="b" t="t" l="l"/>
            <a:pathLst>
              <a:path h="8718704" w="8718704">
                <a:moveTo>
                  <a:pt x="0" y="0"/>
                </a:moveTo>
                <a:lnTo>
                  <a:pt x="8718704" y="0"/>
                </a:lnTo>
                <a:lnTo>
                  <a:pt x="8718704" y="8718705"/>
                </a:lnTo>
                <a:lnTo>
                  <a:pt x="0" y="871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1965" y="2115630"/>
            <a:ext cx="10074421" cy="10074421"/>
          </a:xfrm>
          <a:custGeom>
            <a:avLst/>
            <a:gdLst/>
            <a:ahLst/>
            <a:cxnLst/>
            <a:rect r="r" b="b" t="t" l="l"/>
            <a:pathLst>
              <a:path h="10074421" w="10074421">
                <a:moveTo>
                  <a:pt x="0" y="0"/>
                </a:moveTo>
                <a:lnTo>
                  <a:pt x="10074421" y="0"/>
                </a:lnTo>
                <a:lnTo>
                  <a:pt x="10074421" y="10074420"/>
                </a:lnTo>
                <a:lnTo>
                  <a:pt x="0" y="1007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0233" y="928127"/>
            <a:ext cx="15489505" cy="26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Travel Data no mundo do turismo para viajantes</a:t>
            </a:r>
            <a:r>
              <a:rPr lang="en-US" sz="9200" spc="-230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1929" y="3857483"/>
            <a:ext cx="13680072" cy="420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142">
                <a:solidFill>
                  <a:srgbClr val="FFFFFF"/>
                </a:solidFill>
                <a:latin typeface="Poppins"/>
              </a:rPr>
              <a:t>A Travel Data desempenha um papel essencial ao fornecer dados e informações valiosas na área turística, auxiliando assim milhares de brasileiros a se organizarem adequadamente antes de suas viagens. Esses dados desempenham um papel crucial ao permitir que os viajantes tomem decisões informadas sobre destinos, acomodações, atrações e requisitos legais, garantindo, assim, experiências de viagem mais positivas, seguras e memoráveis.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196509" y="34098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6" y="0"/>
                </a:lnTo>
                <a:lnTo>
                  <a:pt x="14351416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09010" y="-3608525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89"/>
                </a:lnTo>
                <a:lnTo>
                  <a:pt x="0" y="8162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78803" y="89736"/>
            <a:ext cx="8718704" cy="8718704"/>
          </a:xfrm>
          <a:custGeom>
            <a:avLst/>
            <a:gdLst/>
            <a:ahLst/>
            <a:cxnLst/>
            <a:rect r="r" b="b" t="t" l="l"/>
            <a:pathLst>
              <a:path h="8718704" w="8718704">
                <a:moveTo>
                  <a:pt x="0" y="0"/>
                </a:moveTo>
                <a:lnTo>
                  <a:pt x="8718704" y="0"/>
                </a:lnTo>
                <a:lnTo>
                  <a:pt x="8718704" y="8718705"/>
                </a:lnTo>
                <a:lnTo>
                  <a:pt x="0" y="871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1965" y="2115630"/>
            <a:ext cx="10074421" cy="10074421"/>
          </a:xfrm>
          <a:custGeom>
            <a:avLst/>
            <a:gdLst/>
            <a:ahLst/>
            <a:cxnLst/>
            <a:rect r="r" b="b" t="t" l="l"/>
            <a:pathLst>
              <a:path h="10074421" w="10074421">
                <a:moveTo>
                  <a:pt x="0" y="0"/>
                </a:moveTo>
                <a:lnTo>
                  <a:pt x="10074421" y="0"/>
                </a:lnTo>
                <a:lnTo>
                  <a:pt x="10074421" y="10074420"/>
                </a:lnTo>
                <a:lnTo>
                  <a:pt x="0" y="1007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0233" y="928127"/>
            <a:ext cx="15489505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ACESSIBILIDADE</a:t>
            </a:r>
            <a:r>
              <a:rPr lang="en-US" sz="9200" spc="-230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0233" y="2225622"/>
            <a:ext cx="14703212" cy="129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4"/>
              </a:lnSpc>
            </a:pPr>
            <a:r>
              <a:rPr lang="en-US" sz="2263">
                <a:solidFill>
                  <a:srgbClr val="FFFFFF"/>
                </a:solidFill>
                <a:latin typeface="Poppins"/>
              </a:rPr>
              <a:t>Os dados fornecidos pela Travel Data desempenham um papel fundamental na promoção da acessibilidade no mundo do turismo. Eles oferecem insights e informações valiosas que tornam o planejamento de viagens mais acessível a todos de várias maneiras.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233" y="3657323"/>
            <a:ext cx="12654688" cy="662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Informações sobre Destinos Acessíveis: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Os dados da Travel Data ajudam a identificar destinos que são acessíveis a pessoas com necessidades especiais, garantindo que todos possam desfrutar de suas viagens sem barreiras físicas ou culturais.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Opções de Acomodação Acessíveis: 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A empresa fornece dados sobre acomodações adaptadas para pessoas com mobilidade reduzida, garantindo que todos tenham acesso a opções de hospedagem adequadas às suas necessidades.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Informações sobre Transporte Acessível: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Os dados da Travel Data também podem incluir informações sobre opções de transporte público acessíveis e serviços de transporte privado, tornando mais fácil para pessoas com deficiência se locomoverem durante a viagem.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Promoção da Diversidade Cultural: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Ao fornecer informações sobre destinos menos explorados e culturas diversas, a Travel Data ajuda a promover uma compreensão global mais ampla e, assim, torna o turismo mais acessível em termos de diversidade cultural.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Orçamentos Acessíveis: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 Os dados sobre custos de viagem ajudam as pessoas a planejar viagens que estejam de acordo com seu orçamento, tornando o turismo acessível a diferentes grupos socioeconômicos.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3131"/>
                </a:solidFill>
                <a:latin typeface="Poppins Ultra-Bold"/>
              </a:rPr>
              <a:t>Conscientização sobre Normas e Regulamentos Locais: </a:t>
            </a:r>
            <a:r>
              <a:rPr lang="en-US" sz="1492">
                <a:solidFill>
                  <a:srgbClr val="FFFFFF"/>
                </a:solidFill>
                <a:latin typeface="Poppins"/>
              </a:rPr>
              <a:t>A Travel Data fornece informações sobre requisitos de visto, regulamentos de entrada e outras considerações legais, o que é fundamental para garantir que todos possam viajar de acordo com as leis locais.</a:t>
            </a: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</a:p>
          <a:p>
            <a:pPr>
              <a:lnSpc>
                <a:spcPts val="2239"/>
              </a:lnSpc>
            </a:pPr>
            <a:r>
              <a:rPr lang="en-US" sz="1492">
                <a:solidFill>
                  <a:srgbClr val="FFFFFF"/>
                </a:solidFill>
                <a:latin typeface="Poppins"/>
              </a:rPr>
              <a:t>Em resumo, os dados da Travel Data desempenham um papel vital na tornando o mundo do turismo mais acessível a todos, garantindo que as viagens sejam inclusivas, informadas e agradáveis para pessoas de diferentes origens e necessidades. Isso contribui para uma experiência de viagem mais equitativa e enriquecedora para todos os viajantes.</a:t>
            </a:r>
          </a:p>
          <a:p>
            <a:pPr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867791">
            <a:off x="12319034" y="-4109530"/>
            <a:ext cx="9880532" cy="9880532"/>
          </a:xfrm>
          <a:custGeom>
            <a:avLst/>
            <a:gdLst/>
            <a:ahLst/>
            <a:cxnLst/>
            <a:rect r="r" b="b" t="t" l="l"/>
            <a:pathLst>
              <a:path h="9880532" w="9880532">
                <a:moveTo>
                  <a:pt x="0" y="0"/>
                </a:moveTo>
                <a:lnTo>
                  <a:pt x="9880532" y="0"/>
                </a:lnTo>
                <a:lnTo>
                  <a:pt x="9880532" y="9880532"/>
                </a:lnTo>
                <a:lnTo>
                  <a:pt x="0" y="9880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05215" y="-1369062"/>
            <a:ext cx="12609852" cy="12609852"/>
          </a:xfrm>
          <a:custGeom>
            <a:avLst/>
            <a:gdLst/>
            <a:ahLst/>
            <a:cxnLst/>
            <a:rect r="r" b="b" t="t" l="l"/>
            <a:pathLst>
              <a:path h="12609852" w="12609852">
                <a:moveTo>
                  <a:pt x="0" y="0"/>
                </a:moveTo>
                <a:lnTo>
                  <a:pt x="12609852" y="0"/>
                </a:lnTo>
                <a:lnTo>
                  <a:pt x="12609852" y="12609853"/>
                </a:lnTo>
                <a:lnTo>
                  <a:pt x="0" y="1260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30736"/>
            <a:ext cx="15031038" cy="259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20"/>
              </a:lnSpc>
            </a:pPr>
            <a:r>
              <a:rPr lang="en-US" sz="8927" spc="-223">
                <a:solidFill>
                  <a:srgbClr val="FFFFFF"/>
                </a:solidFill>
                <a:latin typeface="Poppins Ultra-Bold"/>
              </a:rPr>
              <a:t>Travel Data no mundo do turismo para empresas</a:t>
            </a:r>
            <a:r>
              <a:rPr lang="en-US" sz="8927" spc="-223">
                <a:solidFill>
                  <a:srgbClr val="FF3131"/>
                </a:solidFill>
                <a:latin typeface="Poppins Ultra-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949" y="3864000"/>
            <a:ext cx="13680072" cy="480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142">
                <a:solidFill>
                  <a:srgbClr val="FFFFFF"/>
                </a:solidFill>
                <a:latin typeface="Poppins"/>
              </a:rPr>
              <a:t>A Travel Data desempenha um papel crucial para empresas de viagens, fornecendo informações estratégicas que ajudam a melhorar a experiência do cliente, otimizar operações e se manter competitivas em um mercado global. Esses dados capacitam as empresas a tomar decisões informadas e a se adaptar rapidamente às mudanças no setor, garantindo eficiência e satisfação do cliente. A Travel Data também colabora para que cada empresa saiba seu público especifico.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678145" y="-2219222"/>
            <a:ext cx="9282224" cy="9282224"/>
          </a:xfrm>
          <a:custGeom>
            <a:avLst/>
            <a:gdLst/>
            <a:ahLst/>
            <a:cxnLst/>
            <a:rect r="r" b="b" t="t" l="l"/>
            <a:pathLst>
              <a:path h="9282224" w="9282224">
                <a:moveTo>
                  <a:pt x="0" y="0"/>
                </a:moveTo>
                <a:lnTo>
                  <a:pt x="9282224" y="0"/>
                </a:lnTo>
                <a:lnTo>
                  <a:pt x="9282224" y="9282224"/>
                </a:lnTo>
                <a:lnTo>
                  <a:pt x="0" y="928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6661" y="7602881"/>
            <a:ext cx="4740518" cy="4740518"/>
          </a:xfrm>
          <a:custGeom>
            <a:avLst/>
            <a:gdLst/>
            <a:ahLst/>
            <a:cxnLst/>
            <a:rect r="r" b="b" t="t" l="l"/>
            <a:pathLst>
              <a:path h="4740518" w="4740518">
                <a:moveTo>
                  <a:pt x="0" y="0"/>
                </a:moveTo>
                <a:lnTo>
                  <a:pt x="4740518" y="0"/>
                </a:lnTo>
                <a:lnTo>
                  <a:pt x="4740518" y="4740518"/>
                </a:lnTo>
                <a:lnTo>
                  <a:pt x="0" y="4740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54033" y="1905000"/>
            <a:ext cx="6723947" cy="6723947"/>
          </a:xfrm>
          <a:custGeom>
            <a:avLst/>
            <a:gdLst/>
            <a:ahLst/>
            <a:cxnLst/>
            <a:rect r="r" b="b" t="t" l="l"/>
            <a:pathLst>
              <a:path h="6723947" w="6723947">
                <a:moveTo>
                  <a:pt x="0" y="0"/>
                </a:moveTo>
                <a:lnTo>
                  <a:pt x="6723948" y="0"/>
                </a:lnTo>
                <a:lnTo>
                  <a:pt x="6723948" y="6723947"/>
                </a:lnTo>
                <a:lnTo>
                  <a:pt x="0" y="6723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0009041" y="2421890"/>
            <a:ext cx="9282224" cy="9282224"/>
          </a:xfrm>
          <a:custGeom>
            <a:avLst/>
            <a:gdLst/>
            <a:ahLst/>
            <a:cxnLst/>
            <a:rect r="r" b="b" t="t" l="l"/>
            <a:pathLst>
              <a:path h="9282224" w="9282224">
                <a:moveTo>
                  <a:pt x="0" y="0"/>
                </a:moveTo>
                <a:lnTo>
                  <a:pt x="9282223" y="0"/>
                </a:lnTo>
                <a:lnTo>
                  <a:pt x="9282223" y="9282224"/>
                </a:lnTo>
                <a:lnTo>
                  <a:pt x="0" y="928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22199"/>
            <a:ext cx="12181661" cy="5328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3"/>
              </a:lnSpc>
            </a:pPr>
            <a:r>
              <a:rPr lang="en-US" sz="3142">
                <a:solidFill>
                  <a:srgbClr val="FFFFFF"/>
                </a:solidFill>
                <a:latin typeface="Poppins"/>
              </a:rPr>
              <a:t>Nossa pesquisa foi feita com a ajuda de nossos programadores, que desenvolveram um programa em Python, onde os entrevistados se identificam de forma anônima apenas informando a sua idade e gênero, e em seguida conseguem responder as perguntas usando 1 para “Sim”, 2 para “Não” e 3 para “Não sei responder”.  Logo após recebermos as respostas, esses dados são armazenados em nossos sistemas e assim temos acesso a dados como porcentagens, etc.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6354" y="1019175"/>
            <a:ext cx="1180165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FF3131"/>
                </a:solidFill>
                <a:latin typeface="Poppins"/>
              </a:rPr>
              <a:t>COMO NOSSA </a:t>
            </a:r>
            <a:r>
              <a:rPr lang="en-US" sz="6000" spc="1200">
                <a:solidFill>
                  <a:srgbClr val="FFFFFF"/>
                </a:solidFill>
                <a:latin typeface="Poppins"/>
              </a:rPr>
              <a:t>PESQUISA</a:t>
            </a:r>
            <a:r>
              <a:rPr lang="en-US" sz="6000" spc="1200">
                <a:solidFill>
                  <a:srgbClr val="FF3131"/>
                </a:solidFill>
                <a:latin typeface="Poppins"/>
              </a:rPr>
              <a:t> FOI FEITA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13090" y="89736"/>
            <a:ext cx="3493296" cy="838391"/>
          </a:xfrm>
          <a:custGeom>
            <a:avLst/>
            <a:gdLst/>
            <a:ahLst/>
            <a:cxnLst/>
            <a:rect r="r" b="b" t="t" l="l"/>
            <a:pathLst>
              <a:path h="838391" w="3493296">
                <a:moveTo>
                  <a:pt x="0" y="0"/>
                </a:moveTo>
                <a:lnTo>
                  <a:pt x="3493296" y="0"/>
                </a:lnTo>
                <a:lnTo>
                  <a:pt x="3493296" y="838391"/>
                </a:lnTo>
                <a:lnTo>
                  <a:pt x="0" y="8383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DAFyYR5U04k</dc:identifier>
  <dcterms:modified xsi:type="dcterms:W3CDTF">2011-08-01T06:04:30Z</dcterms:modified>
  <cp:revision>1</cp:revision>
  <dc:title>TRAVEL DATA - PROJETO - SLIDES</dc:title>
</cp:coreProperties>
</file>